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13df2b58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713df2b58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13dfb5e2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13dfb5e2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713dfb5e2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713dfb5e2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713dfb5e2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713dfb5e2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713dfb5e2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713dfb5e2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13dfb5e2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13dfb5e2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713df2b58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713df2b5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05/15 Meeting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Choices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373" y="2449500"/>
            <a:ext cx="3526624" cy="19837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000" y="2449500"/>
            <a:ext cx="3790551" cy="1983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 Funnel Function</a:t>
            </a:r>
            <a:endParaRPr/>
          </a:p>
        </p:txBody>
      </p:sp>
      <p:sp>
        <p:nvSpPr>
          <p:cNvPr id="132" name="Google Shape;132;p23"/>
          <p:cNvSpPr/>
          <p:nvPr/>
        </p:nvSpPr>
        <p:spPr>
          <a:xfrm>
            <a:off x="471900" y="3033025"/>
            <a:ext cx="1490400" cy="410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New Comment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3"/>
          <p:cNvSpPr/>
          <p:nvPr/>
        </p:nvSpPr>
        <p:spPr>
          <a:xfrm>
            <a:off x="3632175" y="3962800"/>
            <a:ext cx="1260050" cy="981125"/>
          </a:xfrm>
          <a:prstGeom prst="flowChartMagneticDisk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Dictionary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23"/>
          <p:cNvSpPr/>
          <p:nvPr/>
        </p:nvSpPr>
        <p:spPr>
          <a:xfrm>
            <a:off x="2789350" y="2894188"/>
            <a:ext cx="965034" cy="688068"/>
          </a:xfrm>
          <a:prstGeom prst="flowChartMultidocumen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Model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4581425" y="3033025"/>
            <a:ext cx="1490400" cy="410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Summarized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Comment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6" name="Google Shape;136;p23"/>
          <p:cNvCxnSpPr>
            <a:stCxn id="132" idx="3"/>
            <a:endCxn id="134" idx="1"/>
          </p:cNvCxnSpPr>
          <p:nvPr/>
        </p:nvCxnSpPr>
        <p:spPr>
          <a:xfrm>
            <a:off x="1962300" y="3238225"/>
            <a:ext cx="82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" name="Google Shape;137;p23"/>
          <p:cNvCxnSpPr>
            <a:stCxn id="134" idx="3"/>
            <a:endCxn id="135" idx="1"/>
          </p:cNvCxnSpPr>
          <p:nvPr/>
        </p:nvCxnSpPr>
        <p:spPr>
          <a:xfrm>
            <a:off x="3754384" y="3238222"/>
            <a:ext cx="82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23"/>
          <p:cNvCxnSpPr>
            <a:stCxn id="134" idx="2"/>
            <a:endCxn id="133" idx="2"/>
          </p:cNvCxnSpPr>
          <p:nvPr/>
        </p:nvCxnSpPr>
        <p:spPr>
          <a:xfrm>
            <a:off x="3204761" y="3556198"/>
            <a:ext cx="427500" cy="89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23"/>
          <p:cNvCxnSpPr>
            <a:stCxn id="133" idx="2"/>
            <a:endCxn id="134" idx="2"/>
          </p:cNvCxnSpPr>
          <p:nvPr/>
        </p:nvCxnSpPr>
        <p:spPr>
          <a:xfrm rot="10800000">
            <a:off x="3204675" y="3556062"/>
            <a:ext cx="427500" cy="89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" name="Google Shape;140;p23"/>
          <p:cNvCxnSpPr>
            <a:stCxn id="135" idx="2"/>
            <a:endCxn id="133" idx="4"/>
          </p:cNvCxnSpPr>
          <p:nvPr/>
        </p:nvCxnSpPr>
        <p:spPr>
          <a:xfrm flipH="1">
            <a:off x="4892225" y="3443425"/>
            <a:ext cx="434400" cy="100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" name="Google Shape;141;p23"/>
          <p:cNvCxnSpPr>
            <a:stCxn id="133" idx="4"/>
            <a:endCxn id="135" idx="2"/>
          </p:cNvCxnSpPr>
          <p:nvPr/>
        </p:nvCxnSpPr>
        <p:spPr>
          <a:xfrm flipH="1" rot="10800000">
            <a:off x="4892225" y="3443562"/>
            <a:ext cx="434400" cy="100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" name="Google Shape;142;p23"/>
          <p:cNvSpPr/>
          <p:nvPr/>
        </p:nvSpPr>
        <p:spPr>
          <a:xfrm>
            <a:off x="7175525" y="2940712"/>
            <a:ext cx="965025" cy="595025"/>
          </a:xfrm>
          <a:prstGeom prst="flowChartPunchedCar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Output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3" name="Google Shape;143;p23"/>
          <p:cNvCxnSpPr>
            <a:stCxn id="135" idx="3"/>
            <a:endCxn id="142" idx="1"/>
          </p:cNvCxnSpPr>
          <p:nvPr/>
        </p:nvCxnSpPr>
        <p:spPr>
          <a:xfrm>
            <a:off x="6071825" y="3238225"/>
            <a:ext cx="110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" name="Google Shape;144;p23"/>
          <p:cNvSpPr/>
          <p:nvPr/>
        </p:nvSpPr>
        <p:spPr>
          <a:xfrm>
            <a:off x="7543175" y="3850925"/>
            <a:ext cx="869700" cy="519000"/>
          </a:xfrm>
          <a:prstGeom prst="wedgeRoundRectCallout">
            <a:avLst>
              <a:gd fmla="val -20922" name="adj1"/>
              <a:gd fmla="val -70062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Status?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discussion</a:t>
            </a:r>
            <a:endParaRPr/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*Meeting with Camosun team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4943900" y="858825"/>
            <a:ext cx="910500" cy="606900"/>
          </a:xfrm>
          <a:prstGeom prst="flowChartAlternateProcess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4"/>
          <p:cNvSpPr/>
          <p:nvPr/>
        </p:nvSpPr>
        <p:spPr>
          <a:xfrm>
            <a:off x="4773475" y="2231465"/>
            <a:ext cx="1110294" cy="791586"/>
          </a:xfrm>
          <a:prstGeom prst="flowChartMultidocumen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Model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4805850" y="3788800"/>
            <a:ext cx="910500" cy="606900"/>
          </a:xfrm>
          <a:prstGeom prst="flowChartAlternateProcess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Output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" name="Google Shape;154;p24"/>
          <p:cNvCxnSpPr>
            <a:stCxn id="151" idx="2"/>
            <a:endCxn id="152" idx="0"/>
          </p:cNvCxnSpPr>
          <p:nvPr/>
        </p:nvCxnSpPr>
        <p:spPr>
          <a:xfrm>
            <a:off x="5399150" y="1465725"/>
            <a:ext cx="6000" cy="76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24"/>
          <p:cNvCxnSpPr>
            <a:stCxn id="152" idx="2"/>
            <a:endCxn id="153" idx="0"/>
          </p:cNvCxnSpPr>
          <p:nvPr/>
        </p:nvCxnSpPr>
        <p:spPr>
          <a:xfrm>
            <a:off x="5251415" y="2993074"/>
            <a:ext cx="9600" cy="79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" name="Google Shape;156;p24"/>
          <p:cNvSpPr/>
          <p:nvPr/>
        </p:nvSpPr>
        <p:spPr>
          <a:xfrm>
            <a:off x="6585475" y="933500"/>
            <a:ext cx="1968600" cy="765600"/>
          </a:xfrm>
          <a:prstGeom prst="wedgeRectCallout">
            <a:avLst>
              <a:gd fmla="val -62500" name="adj1"/>
              <a:gd fmla="val -23441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API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Functional Input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24"/>
          <p:cNvSpPr/>
          <p:nvPr/>
        </p:nvSpPr>
        <p:spPr>
          <a:xfrm>
            <a:off x="6585475" y="3600100"/>
            <a:ext cx="1968600" cy="795600"/>
          </a:xfrm>
          <a:prstGeom prst="wedgeRectCallout">
            <a:avLst>
              <a:gd fmla="val -62950" name="adj1"/>
              <a:gd fmla="val 21061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Structure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Content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Week’s Plan</a:t>
            </a:r>
            <a:endParaRPr/>
          </a:p>
        </p:txBody>
      </p:sp>
      <p:sp>
        <p:nvSpPr>
          <p:cNvPr id="163" name="Google Shape;163;p25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*Model development</a:t>
            </a:r>
            <a:endParaRPr/>
          </a:p>
        </p:txBody>
      </p:sp>
      <p:sp>
        <p:nvSpPr>
          <p:cNvPr id="164" name="Google Shape;164;p25"/>
          <p:cNvSpPr txBox="1"/>
          <p:nvPr/>
        </p:nvSpPr>
        <p:spPr>
          <a:xfrm>
            <a:off x="5232475" y="1743475"/>
            <a:ext cx="33792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Develop Comment Funnel Model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Define criteria for filtering comments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Determine the standards for module docking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Discussion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 &amp; A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Thanks!</a:t>
            </a:r>
            <a:endParaRPr sz="3200"/>
          </a:p>
        </p:txBody>
      </p:sp>
      <p:sp>
        <p:nvSpPr>
          <p:cNvPr id="175" name="Google Shape;175;p2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76" name="Google Shape;176;p27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460950" y="301850"/>
            <a:ext cx="8222100" cy="42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Data Overview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Modelss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Th</a:t>
            </a:r>
            <a:r>
              <a:rPr lang="en" sz="3000"/>
              <a:t>i</a:t>
            </a:r>
            <a:r>
              <a:rPr lang="en" sz="3000"/>
              <a:t>s week</a:t>
            </a:r>
            <a:r>
              <a:rPr lang="en" sz="3000"/>
              <a:t>’s plan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60950" y="172142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Source: Youtube(video title + comments)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Size: US - 2,364 videos; 434,075 unique comments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     GB - 1,736 videos; 372,844 unique comments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3875" y="3629350"/>
            <a:ext cx="5564676" cy="15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3875" y="3037880"/>
            <a:ext cx="5296849" cy="5246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822975" y="2881375"/>
            <a:ext cx="14847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US_videos: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10275" y="3562550"/>
            <a:ext cx="18570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US_comments: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325" y="0"/>
            <a:ext cx="831838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Cloud(Positive)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175" y="1699350"/>
            <a:ext cx="5249656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Cloud(Negative)</a:t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175" y="1684175"/>
            <a:ext cx="5249656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Cloud(Neutral)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8125" y="1689225"/>
            <a:ext cx="5249656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we have …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Sufficient amount of text data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Sufficient sentiments in comment text(and inappropriate words)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Rich use of words(324655 for US dataset)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226075" y="357800"/>
            <a:ext cx="28551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 to be implemented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Comment Funnel Function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Input Filtering System</a:t>
            </a:r>
            <a:endParaRPr sz="1400"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7925" y="786600"/>
            <a:ext cx="3733724" cy="137339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925" y="2653650"/>
            <a:ext cx="3733734" cy="21002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